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402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568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486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961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9916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076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110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851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628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785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97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F42DB-450A-493C-A424-59EFB323B339}" type="datetimeFigureOut">
              <a:rPr lang="vi-VN" smtClean="0"/>
              <a:t>03/11/2021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505D7-75D3-43E6-80FD-8389F9CBE5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449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00808"/>
            <a:ext cx="9175335" cy="25202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-43874" y="76470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cap="all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CHƯƠNG </a:t>
            </a:r>
            <a:r>
              <a:rPr lang="en-US" sz="2800" b="1" cap="all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III adn và gen</a:t>
            </a:r>
            <a:endParaRPr lang="vi-VN" sz="2800" b="1" cap="all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248" y="1700808"/>
            <a:ext cx="8301755" cy="243143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</a:t>
            </a:r>
            <a:endParaRPr lang="en-US" sz="4400" b="1" smtClean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MỐI QUAN HỆ GIỮA GEN VÀ ARN</a:t>
            </a:r>
            <a:endParaRPr lang="en-US" sz="5400" b="1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134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997" y="400110"/>
            <a:ext cx="84531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ARN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7559" y="0"/>
            <a:ext cx="4824412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 Mối quan hệ giữa gen và ARN</a:t>
            </a:r>
            <a:endParaRPr lang="vi-VN" sz="20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5219" y="1124744"/>
            <a:ext cx="51395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vi-VN" sz="2800" smtClean="0">
                <a:latin typeface="+mj-lt"/>
              </a:rPr>
              <a:t>ARN cấu tạo từ các nguyên tố C, H, O, N, P </a:t>
            </a:r>
          </a:p>
          <a:p>
            <a:pPr marL="285750" indent="-285750" algn="just">
              <a:buFontTx/>
              <a:buChar char="-"/>
            </a:pPr>
            <a:r>
              <a:rPr lang="vi-VN" sz="2800" smtClean="0">
                <a:latin typeface="+mj-lt"/>
              </a:rPr>
              <a:t> ARN cấu tạo theo nguyên tắc đa phân mà đơn phân là 4 loại nuclêôtít: </a:t>
            </a:r>
            <a:r>
              <a:rPr lang="vi-VN" sz="2800" b="1" smtClean="0">
                <a:latin typeface="+mj-lt"/>
              </a:rPr>
              <a:t>A</a:t>
            </a:r>
            <a:r>
              <a:rPr lang="vi-VN" sz="2800" smtClean="0">
                <a:latin typeface="+mj-lt"/>
              </a:rPr>
              <a:t>, </a:t>
            </a:r>
            <a:r>
              <a:rPr lang="vi-VN" sz="2800" b="1" smtClean="0">
                <a:solidFill>
                  <a:srgbClr val="FF0000"/>
                </a:solidFill>
                <a:latin typeface="+mj-lt"/>
              </a:rPr>
              <a:t>U (uraxin)</a:t>
            </a:r>
            <a:r>
              <a:rPr lang="vi-VN" sz="2800" smtClean="0">
                <a:latin typeface="+mj-lt"/>
              </a:rPr>
              <a:t>, </a:t>
            </a:r>
            <a:r>
              <a:rPr lang="vi-VN" sz="2800" b="1" smtClean="0">
                <a:latin typeface="+mj-lt"/>
              </a:rPr>
              <a:t>G</a:t>
            </a:r>
            <a:r>
              <a:rPr lang="vi-VN" sz="2800" smtClean="0">
                <a:latin typeface="+mj-lt"/>
              </a:rPr>
              <a:t>, </a:t>
            </a:r>
            <a:r>
              <a:rPr lang="vi-VN" sz="2800" b="1" smtClean="0">
                <a:latin typeface="+mj-lt"/>
              </a:rPr>
              <a:t>X</a:t>
            </a:r>
            <a:endParaRPr lang="vi-VN" sz="2800" b="1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81504"/>
            <a:ext cx="2160240" cy="596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5690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997" y="400110"/>
            <a:ext cx="84531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ARN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7559" y="0"/>
            <a:ext cx="4824412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 Mối quan hệ giữa gen và ARN</a:t>
            </a:r>
            <a:endParaRPr lang="vi-VN" sz="20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6297" y="945018"/>
            <a:ext cx="877921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smtClean="0">
                <a:latin typeface="+mj-lt"/>
              </a:rPr>
              <a:t>- ARN gồm:</a:t>
            </a:r>
          </a:p>
          <a:p>
            <a:pPr algn="just"/>
            <a:r>
              <a:rPr lang="vi-VN" sz="3200" smtClean="0">
                <a:latin typeface="+mj-lt"/>
              </a:rPr>
              <a:t>+ </a:t>
            </a:r>
            <a:r>
              <a:rPr lang="vi-VN" sz="3200" b="1" smtClean="0">
                <a:latin typeface="+mj-lt"/>
              </a:rPr>
              <a:t>mARN</a:t>
            </a:r>
            <a:r>
              <a:rPr lang="vi-VN" sz="3200" smtClean="0">
                <a:latin typeface="+mj-lt"/>
              </a:rPr>
              <a:t>: truyền đạt thông tin qui định cấu trúc của prôtêin</a:t>
            </a:r>
          </a:p>
          <a:p>
            <a:pPr algn="just"/>
            <a:r>
              <a:rPr lang="vi-VN" sz="3200" smtClean="0">
                <a:latin typeface="+mj-lt"/>
              </a:rPr>
              <a:t>+</a:t>
            </a:r>
            <a:r>
              <a:rPr lang="vi-VN" sz="3200" b="1" smtClean="0">
                <a:latin typeface="+mj-lt"/>
              </a:rPr>
              <a:t> tARN </a:t>
            </a:r>
            <a:r>
              <a:rPr lang="vi-VN" sz="3200" smtClean="0">
                <a:latin typeface="+mj-lt"/>
              </a:rPr>
              <a:t>: vận chuyển axít amin</a:t>
            </a:r>
          </a:p>
          <a:p>
            <a:pPr algn="just"/>
            <a:r>
              <a:rPr lang="vi-VN" sz="3200" smtClean="0">
                <a:latin typeface="+mj-lt"/>
              </a:rPr>
              <a:t>+ </a:t>
            </a:r>
            <a:r>
              <a:rPr lang="vi-VN" sz="3200" b="1" smtClean="0">
                <a:latin typeface="+mj-lt"/>
              </a:rPr>
              <a:t>rARN </a:t>
            </a:r>
            <a:r>
              <a:rPr lang="vi-VN" sz="3200" smtClean="0">
                <a:latin typeface="+mj-lt"/>
              </a:rPr>
              <a:t>: là thành phần cấu tạo nên ribôxôm</a:t>
            </a:r>
            <a:endParaRPr lang="vi-VN" sz="32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5421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7504" y="400110"/>
            <a:ext cx="84531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ARN được tổng hợp theo nguyên tắc nào?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7559" y="0"/>
            <a:ext cx="4824412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 Mối quan hệ giữa gen và ARN</a:t>
            </a:r>
            <a:endParaRPr lang="vi-VN" sz="20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7" y="886683"/>
            <a:ext cx="871296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vi-VN" sz="2800" smtClean="0">
                <a:latin typeface="+mj-lt"/>
              </a:rPr>
              <a:t>Quá trình tổng hợp ARN tại NST ở kì trung gian</a:t>
            </a:r>
          </a:p>
          <a:p>
            <a:pPr marL="285750" indent="-285750" algn="just">
              <a:buFontTx/>
              <a:buChar char="-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Quá trình tổng hợp ARN:</a:t>
            </a:r>
            <a:endParaRPr lang="vi-VN" sz="28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Symbol" pitchFamily="18" charset="2"/>
              <a:buChar char="+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Gen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tháo xoắn, tách dần thành 2 mạch đơn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Symbol" pitchFamily="18" charset="2"/>
              <a:buChar char="+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Các nuclêôtit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ở mạch khuôn liên kết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nuclêotit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tự do theo nguyên tắc bổ sung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Symbol" pitchFamily="18" charset="2"/>
              <a:buChar char="+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tổng hợp xong ARN tách khỏi gen đi ra chất tế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37" y="3861048"/>
            <a:ext cx="7312855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141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7504" y="400110"/>
            <a:ext cx="84531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ARN được tổng hợp theo nguyên tắc nào?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7559" y="0"/>
            <a:ext cx="4824412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0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 Mối quan hệ giữa gen và ARN</a:t>
            </a:r>
            <a:endParaRPr lang="vi-VN" sz="200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884" y="923530"/>
            <a:ext cx="9001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- Nguyên tắc tổng hợp:</a:t>
            </a:r>
          </a:p>
          <a:p>
            <a:pPr algn="just"/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+ Khuôn mẫu: Dựa trên 1 mạch đơn của gen</a:t>
            </a:r>
          </a:p>
          <a:p>
            <a:pPr algn="just"/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+ Bổ sung: </a:t>
            </a:r>
            <a:r>
              <a:rPr lang="vi-VN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A-U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vi-VN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T-A</a:t>
            </a:r>
          </a:p>
          <a:p>
            <a:pPr algn="just"/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                G-X ; X-G</a:t>
            </a:r>
          </a:p>
          <a:p>
            <a:pPr algn="just"/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- Mối quan hệ gen – ARN:</a:t>
            </a:r>
          </a:p>
          <a:p>
            <a:pPr algn="just"/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Trình tự các nuclêôtít trên mạch khuôn qui định trình tự các nuclêôtít trên ARN</a:t>
            </a:r>
            <a:endParaRPr lang="vi-VN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01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A</cp:lastModifiedBy>
  <cp:revision>16</cp:revision>
  <dcterms:created xsi:type="dcterms:W3CDTF">2021-11-03T00:11:52Z</dcterms:created>
  <dcterms:modified xsi:type="dcterms:W3CDTF">2021-11-03T00:36:27Z</dcterms:modified>
</cp:coreProperties>
</file>